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20"/>
  </p:notesMasterIdLst>
  <p:sldIdLst>
    <p:sldId id="256" r:id="rId2"/>
    <p:sldId id="259" r:id="rId3"/>
    <p:sldId id="260" r:id="rId4"/>
    <p:sldId id="272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6" r:id="rId13"/>
    <p:sldId id="278" r:id="rId14"/>
    <p:sldId id="280" r:id="rId15"/>
    <p:sldId id="279" r:id="rId16"/>
    <p:sldId id="277" r:id="rId17"/>
    <p:sldId id="274" r:id="rId18"/>
    <p:sldId id="282" r:id="rId19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4656" autoAdjust="0"/>
  </p:normalViewPr>
  <p:slideViewPr>
    <p:cSldViewPr snapToGrid="0" snapToObjects="1">
      <p:cViewPr varScale="1">
        <p:scale>
          <a:sx n="139" d="100"/>
          <a:sy n="139" d="100"/>
        </p:scale>
        <p:origin x="-408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64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6979986721047"/>
          <c:y val="0.0575408083176615"/>
          <c:w val="0.628119917735268"/>
          <c:h val="0.76530738850466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VTK-m After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256^3</c:v>
                </c:pt>
                <c:pt idx="1">
                  <c:v>512^3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0.081713</c:v>
                </c:pt>
                <c:pt idx="1">
                  <c:v>0.399076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VTK-m Before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256^3</c:v>
                </c:pt>
                <c:pt idx="1">
                  <c:v>512^3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1.02722</c:v>
                </c:pt>
                <c:pt idx="1">
                  <c:v>7.692499999999997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vtkGradientFilter</c:v>
                </c:pt>
              </c:strCache>
            </c:strRef>
          </c:tx>
          <c:invertIfNegative val="0"/>
          <c:dLbls>
            <c:dLbl>
              <c:idx val="0"/>
              <c:delete val="1"/>
            </c:dLbl>
            <c:dLbl>
              <c:idx val="1"/>
              <c:layout>
                <c:manualLayout>
                  <c:x val="-0.246994017530994"/>
                  <c:y val="0.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256^3</c:v>
                </c:pt>
                <c:pt idx="1">
                  <c:v>512^3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4.827309999999997</c:v>
                </c:pt>
                <c:pt idx="1">
                  <c:v>37.6965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vtkImageGradient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256^3</c:v>
                </c:pt>
                <c:pt idx="1">
                  <c:v>512^3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0.034282</c:v>
                </c:pt>
                <c:pt idx="1">
                  <c:v>0.24615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6716392"/>
        <c:axId val="2145993000"/>
      </c:barChart>
      <c:catAx>
        <c:axId val="2126716392"/>
        <c:scaling>
          <c:orientation val="minMax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sz="1600" dirty="0" smtClean="0"/>
                  <a:t>Data Size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0.0"/>
              <c:y val="0.385752045469437"/>
            </c:manualLayout>
          </c:layout>
          <c:overlay val="0"/>
        </c:title>
        <c:majorTickMark val="out"/>
        <c:minorTickMark val="none"/>
        <c:tickLblPos val="nextTo"/>
        <c:crossAx val="2145993000"/>
        <c:crossesAt val="0.0"/>
        <c:auto val="1"/>
        <c:lblAlgn val="ctr"/>
        <c:lblOffset val="100"/>
        <c:noMultiLvlLbl val="0"/>
      </c:catAx>
      <c:valAx>
        <c:axId val="2145993000"/>
        <c:scaling>
          <c:orientation val="minMax"/>
          <c:max val="1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79015061432507"/>
              <c:y val="0.8158694133834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26716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5604874810011"/>
          <c:y val="0.307500728408779"/>
          <c:w val="0.29337752710734"/>
          <c:h val="0.526637455964378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Copy on </a:t>
            </a:r>
            <a:r>
              <a:rPr lang="de-DE" sz="2160" b="1" i="0" u="none" strike="noStrike" baseline="0" dirty="0" smtClean="0">
                <a:effectLst/>
              </a:rPr>
              <a:t>128.00 </a:t>
            </a:r>
            <a:r>
              <a:rPr lang="de-DE" sz="2160" b="1" i="0" u="none" strike="noStrike" baseline="0" dirty="0" err="1" smtClean="0">
                <a:effectLst/>
              </a:rPr>
              <a:t>MiB</a:t>
            </a:r>
            <a:r>
              <a:rPr lang="de-DE" sz="2160" b="1" i="0" u="none" strike="noStrike" baseline="0" dirty="0" smtClean="0">
                <a:effectLst/>
              </a:rPr>
              <a:t> </a:t>
            </a:r>
            <a:r>
              <a:rPr lang="is-IS" sz="2160" b="1" i="0" u="none" strike="noStrike" baseline="0" dirty="0" smtClean="0">
                <a:effectLst/>
              </a:rPr>
              <a:t>of </a:t>
            </a:r>
            <a:r>
              <a:rPr lang="is-IS" dirty="0" smtClean="0"/>
              <a:t>values ( Longer is better )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58194253075311"/>
          <c:y val="0.0575407761529809"/>
          <c:w val="0.692623349144638"/>
          <c:h val="0.76530738850466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VTK-m After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vtkm::Int64</c:v>
                </c:pt>
                <c:pt idx="1">
                  <c:v>vtkm::Vec&lt; vtkm::Float32, 3 &gt;</c:v>
                </c:pt>
              </c:strCache>
            </c:strRef>
          </c:cat>
          <c:val>
            <c:numRef>
              <c:f>Sheet1!$B$2:$B$3</c:f>
              <c:numCache>
                <c:formatCode>0.00E+00</c:formatCode>
                <c:ptCount val="2"/>
                <c:pt idx="0">
                  <c:v>18.99</c:v>
                </c:pt>
                <c:pt idx="1">
                  <c:v>18.63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VTK-m Before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vtkm::Int64</c:v>
                </c:pt>
                <c:pt idx="1">
                  <c:v>vtkm::Vec&lt; vtkm::Float32, 3 &gt;</c:v>
                </c:pt>
              </c:strCache>
            </c:strRef>
          </c:cat>
          <c:val>
            <c:numRef>
              <c:f>Sheet1!$C$2:$C$3</c:f>
              <c:numCache>
                <c:formatCode>0.00E+00</c:formatCode>
                <c:ptCount val="2"/>
                <c:pt idx="0" formatCode="General">
                  <c:v>14.04</c:v>
                </c:pt>
                <c:pt idx="1">
                  <c:v>13.88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4957960"/>
        <c:axId val="2146387576"/>
      </c:barChart>
      <c:catAx>
        <c:axId val="72495796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46387576"/>
        <c:crossesAt val="0.0"/>
        <c:auto val="1"/>
        <c:lblAlgn val="ctr"/>
        <c:lblOffset val="100"/>
        <c:noMultiLvlLbl val="0"/>
      </c:catAx>
      <c:valAx>
        <c:axId val="2146387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Copy Speed in </a:t>
                </a:r>
                <a:r>
                  <a:rPr lang="en-US" dirty="0" err="1" smtClean="0"/>
                  <a:t>GiB</a:t>
                </a:r>
                <a:r>
                  <a:rPr lang="en-US" dirty="0" smtClean="0"/>
                  <a:t>/s</a:t>
                </a:r>
                <a:endParaRPr lang="en-US" dirty="0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7249579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8257992958664"/>
          <c:y val="0.011072272215973"/>
          <c:w val="0.163688996996681"/>
          <c:h val="0.2087803712036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Reduce By Key on </a:t>
            </a:r>
            <a:r>
              <a:rPr lang="is-IS" sz="2160" b="1" i="0" u="none" strike="noStrike" baseline="0" dirty="0" smtClean="0">
                <a:effectLst/>
              </a:rPr>
              <a:t>2MiB of </a:t>
            </a:r>
            <a:r>
              <a:rPr lang="is-IS" dirty="0" smtClean="0"/>
              <a:t>values with 25% unique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58194253075311"/>
          <c:y val="0.0575407761529809"/>
          <c:w val="0.692623349144638"/>
          <c:h val="0.76530738850466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VTK-m After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vtkm::Int64</c:v>
                </c:pt>
                <c:pt idx="1">
                  <c:v>vtkm::Vec&lt; vtkm::Float32, 3 &gt;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0.000428901</c:v>
                </c:pt>
                <c:pt idx="1">
                  <c:v>0.000424212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VTK-m Before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vtkm::Int64</c:v>
                </c:pt>
                <c:pt idx="1">
                  <c:v>vtkm::Vec&lt; vtkm::Float32, 3 &gt;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0.00139643</c:v>
                </c:pt>
                <c:pt idx="1">
                  <c:v>0.001233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5880488"/>
        <c:axId val="-2108152792"/>
      </c:barChart>
      <c:catAx>
        <c:axId val="2125880488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08152792"/>
        <c:crossesAt val="0.0"/>
        <c:auto val="1"/>
        <c:lblAlgn val="ctr"/>
        <c:lblOffset val="100"/>
        <c:noMultiLvlLbl val="0"/>
      </c:catAx>
      <c:valAx>
        <c:axId val="-21081527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58804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1111738285937"/>
          <c:y val="0.628929415073116"/>
          <c:w val="0.163688996996681"/>
          <c:h val="0.2087803712036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Unique on </a:t>
            </a:r>
            <a:r>
              <a:rPr lang="is-IS" dirty="0" smtClean="0"/>
              <a:t>2MiB of values with 5% unique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58194253075311"/>
          <c:y val="0.0575407761529809"/>
          <c:w val="0.692623349144638"/>
          <c:h val="0.76530738850466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VTK-m After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vtkm::Int64</c:v>
                </c:pt>
                <c:pt idx="1">
                  <c:v>vtkm::Vec&lt; vtkm::Float32, 3 &gt;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0.000110427</c:v>
                </c:pt>
                <c:pt idx="1">
                  <c:v>0.00011051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VTK-m Before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vtkm::Int64</c:v>
                </c:pt>
                <c:pt idx="1">
                  <c:v>vtkm::Vec&lt; vtkm::Float32, 3 &gt;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0.000692715</c:v>
                </c:pt>
                <c:pt idx="1">
                  <c:v>0.000570636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72431144"/>
        <c:axId val="-2108509512"/>
      </c:barChart>
      <c:catAx>
        <c:axId val="77243114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08509512"/>
        <c:crossesAt val="0.0"/>
        <c:auto val="1"/>
        <c:lblAlgn val="ctr"/>
        <c:lblOffset val="100"/>
        <c:noMultiLvlLbl val="0"/>
      </c:catAx>
      <c:valAx>
        <c:axId val="-2108509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724311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1111738285937"/>
          <c:y val="0.628929415073116"/>
          <c:w val="0.163688996996681"/>
          <c:h val="0.2087803712036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00652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isn’t an exhaustive list as some filters aren’t fully complete yet things</a:t>
            </a:r>
            <a:r>
              <a:rPr lang="en-US" baseline="0" dirty="0" smtClean="0"/>
              <a:t> like </a:t>
            </a:r>
            <a:r>
              <a:rPr lang="en-US" baseline="0" dirty="0" err="1" smtClean="0"/>
              <a:t>KDTree</a:t>
            </a:r>
            <a:r>
              <a:rPr lang="en-US" baseline="0" dirty="0" smtClean="0"/>
              <a:t>, Splats, Streamlines, Advection, </a:t>
            </a:r>
            <a:r>
              <a:rPr lang="en-US" baseline="0" dirty="0" err="1" smtClean="0"/>
              <a:t>Wavlet</a:t>
            </a:r>
            <a:r>
              <a:rPr lang="en-US" baseline="0" dirty="0" smtClean="0"/>
              <a:t> Compression have been started but not exposed as they are still more ‘research’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parallel primitives allow us to write algorithm  only once, but have them run on any number of hardware architectures.</a:t>
            </a:r>
          </a:p>
          <a:p>
            <a:endParaRPr lang="en-US" dirty="0" smtClean="0"/>
          </a:p>
          <a:p>
            <a:r>
              <a:rPr lang="en-US" dirty="0" smtClean="0"/>
              <a:t>Left to right images: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Rendered image of the supernova simulation using the VTK-m ray</a:t>
            </a:r>
            <a:r>
              <a:rPr lang="en-US" baseline="0" dirty="0" smtClean="0"/>
              <a:t> </a:t>
            </a:r>
            <a:r>
              <a:rPr lang="en-US" dirty="0" smtClean="0"/>
              <a:t>caster.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Iso</a:t>
            </a:r>
            <a:r>
              <a:rPr lang="en-US" baseline="0" dirty="0" err="1" smtClean="0"/>
              <a:t>Surface</a:t>
            </a:r>
            <a:r>
              <a:rPr lang="en-US" baseline="0" dirty="0" smtClean="0"/>
              <a:t> Generated by VTK-m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Threshold Generated by VTK-m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 smtClean="0"/>
              <a:t>Iso</a:t>
            </a:r>
            <a:r>
              <a:rPr lang="en-US" baseline="0" dirty="0" err="1" smtClean="0"/>
              <a:t>Surface</a:t>
            </a:r>
            <a:r>
              <a:rPr lang="en-US" baseline="0" dirty="0" smtClean="0"/>
              <a:t> Generated by VTK-m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4A0D245-8F00-9C4C-852D-E9C8655D15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9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 typeface="Arial"/>
              <a:buChar char="•"/>
            </a:pPr>
            <a:r>
              <a:rPr lang="en-US" dirty="0" smtClean="0"/>
              <a:t>These two environments, particularly the execution environment, are meant to work on a variety</a:t>
            </a:r>
            <a:r>
              <a:rPr lang="en-US" baseline="0" dirty="0" smtClean="0"/>
              <a:t> of architectures.</a:t>
            </a:r>
          </a:p>
          <a:p>
            <a:pPr marL="168244" indent="-168244">
              <a:buFont typeface="Arial"/>
              <a:buChar char="•"/>
            </a:pPr>
            <a:r>
              <a:rPr lang="en-US" baseline="0" dirty="0" smtClean="0"/>
              <a:t>To manage this portability, we have a unit called a device adapter that sits between these two environments.</a:t>
            </a:r>
          </a:p>
          <a:p>
            <a:pPr marL="168244" indent="-168244">
              <a:buFont typeface="Arial"/>
              <a:buChar char="•"/>
            </a:pPr>
            <a:r>
              <a:rPr lang="en-US" baseline="0" dirty="0" smtClean="0"/>
              <a:t>The device adapter provides the basic memory management, scheduling, and algorithms needed to run on a parallel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7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isn’t an exhaustive list as some filters aren’t fully complete yet things</a:t>
            </a:r>
            <a:r>
              <a:rPr lang="en-US" baseline="0" dirty="0" smtClean="0"/>
              <a:t> like </a:t>
            </a:r>
            <a:r>
              <a:rPr lang="en-US" baseline="0" dirty="0" err="1" smtClean="0"/>
              <a:t>KDTree</a:t>
            </a:r>
            <a:r>
              <a:rPr lang="en-US" baseline="0" dirty="0" smtClean="0"/>
              <a:t>, Splats, Streamlines, Advection, </a:t>
            </a:r>
            <a:r>
              <a:rPr lang="en-US" baseline="0" dirty="0" err="1" smtClean="0"/>
              <a:t>Wavlet</a:t>
            </a:r>
            <a:r>
              <a:rPr lang="en-US" baseline="0" dirty="0" smtClean="0"/>
              <a:t> Compression have been started but not exposed as they are still more ‘research’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to talk about 2 different filters and the improvements we made</a:t>
            </a:r>
            <a:r>
              <a:rPr lang="en-US" baseline="0" dirty="0" smtClean="0"/>
              <a:t> to VTK-m for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isn’t an exhaustive list as some filters aren’t fully complete yet things</a:t>
            </a:r>
            <a:r>
              <a:rPr lang="en-US" baseline="0" dirty="0" smtClean="0"/>
              <a:t> like </a:t>
            </a:r>
            <a:r>
              <a:rPr lang="en-US" baseline="0" dirty="0" err="1" smtClean="0"/>
              <a:t>KDTree</a:t>
            </a:r>
            <a:r>
              <a:rPr lang="en-US" baseline="0" dirty="0" smtClean="0"/>
              <a:t>, Splats, Streamlines, Advection, </a:t>
            </a:r>
            <a:r>
              <a:rPr lang="en-US" baseline="0" dirty="0" err="1" smtClean="0"/>
              <a:t>Wavlet</a:t>
            </a:r>
            <a:r>
              <a:rPr lang="en-US" baseline="0" dirty="0" smtClean="0"/>
              <a:t> Compression have been started but not exposed as they are still more ‘research’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DF9DF1C-32B8-6844-B68A-E563950E81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61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48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737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71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71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0339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28867"/>
            <a:ext cx="8229600" cy="95266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333501"/>
            <a:ext cx="8229600" cy="413966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086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smtClean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414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76E1A2-C64F-4918-8EFD-021E0B4621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4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939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870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50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998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1166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216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5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55029-B4A2-6A4C-95D3-7B55773DC17E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5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5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rgbClr val="FFFFFF"/>
                </a:solidFill>
              </a:rPr>
              <a:t>‹#›</a:t>
            </a:fld>
            <a:endParaRPr lang="e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73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6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microsoft.com/office/2007/relationships/hdphoto" Target="../media/hdphoto2.wdp"/><Relationship Id="rId8" Type="http://schemas.openxmlformats.org/officeDocument/2006/relationships/image" Target="../media/image6.png"/><Relationship Id="rId9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microsoft.com/office/2007/relationships/hdphoto" Target="../media/hdphoto3.wdp"/><Relationship Id="rId6" Type="http://schemas.openxmlformats.org/officeDocument/2006/relationships/image" Target="../media/image1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5.wdp"/><Relationship Id="rId5" Type="http://schemas.openxmlformats.org/officeDocument/2006/relationships/image" Target="../media/image26.png"/><Relationship Id="rId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4" Type="http://schemas.openxmlformats.org/officeDocument/2006/relationships/image" Target="../media/image26.png"/><Relationship Id="rId5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VTKm_Logo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01" y="1053057"/>
            <a:ext cx="6107022" cy="1947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2774"/>
            <a:ext cx="8292289" cy="3750653"/>
          </a:xfrm>
        </p:spPr>
        <p:txBody>
          <a:bodyPr>
            <a:noAutofit/>
          </a:bodyPr>
          <a:lstStyle/>
          <a:p>
            <a:r>
              <a:rPr lang="en-US" sz="2000" dirty="0" smtClean="0">
                <a:cs typeface="Arial"/>
              </a:rPr>
              <a:t>To improve the performance of gradients on uniform grids VTK-m has added the point neighborhood </a:t>
            </a:r>
            <a:r>
              <a:rPr lang="en-US" sz="2000" dirty="0" err="1" smtClean="0">
                <a:cs typeface="Arial"/>
              </a:rPr>
              <a:t>worklet</a:t>
            </a:r>
            <a:r>
              <a:rPr lang="en-US" sz="2000" dirty="0" smtClean="0">
                <a:cs typeface="Arial"/>
              </a:rPr>
              <a:t> type</a:t>
            </a:r>
          </a:p>
          <a:p>
            <a:pPr lvl="1"/>
            <a:r>
              <a:rPr lang="en-US" sz="1600" dirty="0" smtClean="0">
                <a:cs typeface="Arial"/>
              </a:rPr>
              <a:t>Allows for execution on a per point location with neighborhood </a:t>
            </a:r>
          </a:p>
          <a:p>
            <a:endParaRPr lang="en-US" sz="1400" dirty="0" smtClean="0"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4" y="3071368"/>
            <a:ext cx="1867920" cy="1787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34" y="1366708"/>
            <a:ext cx="1867920" cy="1700836"/>
          </a:xfrm>
          <a:prstGeom prst="rect">
            <a:avLst/>
          </a:prstGeom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924973880"/>
              </p:ext>
            </p:extLst>
          </p:nvPr>
        </p:nvGraphicFramePr>
        <p:xfrm>
          <a:off x="195793" y="2020232"/>
          <a:ext cx="6916208" cy="2869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27867" y="5048250"/>
            <a:ext cx="312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Intel</a:t>
            </a:r>
            <a:r>
              <a:rPr lang="en-US" dirty="0"/>
              <a:t>(R) Xeon(R) CPU E5-2620 v3</a:t>
            </a:r>
          </a:p>
        </p:txBody>
      </p:sp>
    </p:spTree>
    <p:extLst>
      <p:ext uri="{BB962C8B-B14F-4D97-AF65-F5344CB8AC3E}">
        <p14:creationId xmlns:p14="http://schemas.microsoft.com/office/powerpoint/2010/main" val="12436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2775"/>
            <a:ext cx="8292289" cy="2547012"/>
          </a:xfrm>
        </p:spPr>
        <p:txBody>
          <a:bodyPr>
            <a:noAutofit/>
          </a:bodyPr>
          <a:lstStyle/>
          <a:p>
            <a:r>
              <a:rPr lang="en-US" sz="1800" dirty="0" smtClean="0">
                <a:cs typeface="Arial"/>
              </a:rPr>
              <a:t>Level Of Detail is an algorithm that </a:t>
            </a:r>
            <a:r>
              <a:rPr lang="en-US" sz="1800" dirty="0" err="1" smtClean="0">
                <a:cs typeface="Arial"/>
              </a:rPr>
              <a:t>ParaView</a:t>
            </a:r>
            <a:r>
              <a:rPr lang="en-US" sz="1800" dirty="0" smtClean="0">
                <a:cs typeface="Arial"/>
              </a:rPr>
              <a:t> uses to facilitate interactivity with high triangle count models</a:t>
            </a:r>
            <a:endParaRPr lang="en-US" sz="1800" dirty="0">
              <a:cs typeface="Arial"/>
            </a:endParaRPr>
          </a:p>
        </p:txBody>
      </p:sp>
      <p:pic>
        <p:nvPicPr>
          <p:cNvPr id="4" name="LODIntera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2043" y="1617051"/>
            <a:ext cx="5230667" cy="349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2774"/>
            <a:ext cx="8292289" cy="3822225"/>
          </a:xfrm>
        </p:spPr>
        <p:txBody>
          <a:bodyPr>
            <a:noAutofit/>
          </a:bodyPr>
          <a:lstStyle/>
          <a:p>
            <a:r>
              <a:rPr lang="en-US" sz="2400" dirty="0" smtClean="0">
                <a:cs typeface="Arial"/>
              </a:rPr>
              <a:t>VTK-m is being used to develop a Level of Detail filter that will support higher resolution data</a:t>
            </a:r>
          </a:p>
          <a:p>
            <a:r>
              <a:rPr lang="en-US" sz="2400" dirty="0" smtClean="0">
                <a:cs typeface="Arial"/>
              </a:rPr>
              <a:t>For this to occur we had to make sure the VTK-m parallel primitives scaled well</a:t>
            </a:r>
          </a:p>
          <a:p>
            <a:r>
              <a:rPr lang="en-US" sz="2400" dirty="0" smtClean="0">
                <a:cs typeface="Arial"/>
              </a:rPr>
              <a:t>For Level of Detail this meant improving the performance of:</a:t>
            </a:r>
          </a:p>
          <a:p>
            <a:pPr lvl="1"/>
            <a:r>
              <a:rPr lang="en-US" sz="2000" dirty="0" smtClean="0">
                <a:cs typeface="Arial"/>
              </a:rPr>
              <a:t>Copy and </a:t>
            </a:r>
            <a:r>
              <a:rPr lang="en-US" sz="2000" dirty="0" err="1" smtClean="0">
                <a:cs typeface="Arial"/>
              </a:rPr>
              <a:t>CopyIf</a:t>
            </a:r>
            <a:endParaRPr lang="en-US" sz="2000" dirty="0" smtClean="0">
              <a:cs typeface="Arial"/>
            </a:endParaRPr>
          </a:p>
          <a:p>
            <a:pPr lvl="1"/>
            <a:r>
              <a:rPr lang="en-US" sz="2000" dirty="0" smtClean="0">
                <a:cs typeface="Arial"/>
              </a:rPr>
              <a:t>Reduce and </a:t>
            </a:r>
            <a:r>
              <a:rPr lang="en-US" sz="2000" dirty="0" err="1" smtClean="0">
                <a:cs typeface="Arial"/>
              </a:rPr>
              <a:t>ReduceByKey</a:t>
            </a:r>
            <a:endParaRPr lang="en-US" sz="2000" dirty="0" smtClean="0">
              <a:cs typeface="Arial"/>
            </a:endParaRPr>
          </a:p>
          <a:p>
            <a:pPr lvl="1"/>
            <a:r>
              <a:rPr lang="en-US" sz="2000" dirty="0" smtClean="0">
                <a:cs typeface="Arial"/>
              </a:rPr>
              <a:t>Unique and </a:t>
            </a:r>
            <a:r>
              <a:rPr lang="en-US" sz="2000" dirty="0" err="1" smtClean="0">
                <a:cs typeface="Arial"/>
              </a:rPr>
              <a:t>UniqueByKey</a:t>
            </a:r>
            <a:endParaRPr lang="en-US" sz="2000" dirty="0" smtClean="0">
              <a:cs typeface="Arial"/>
            </a:endParaRPr>
          </a:p>
          <a:p>
            <a:pPr lvl="1"/>
            <a:endParaRPr lang="en-US" sz="1400" dirty="0" smtClean="0">
              <a:cs typeface="Arial"/>
            </a:endParaRPr>
          </a:p>
          <a:p>
            <a:pPr lvl="1"/>
            <a:endParaRPr lang="en-US" sz="1400" dirty="0" smtClean="0">
              <a:cs typeface="Arial"/>
            </a:endParaRPr>
          </a:p>
          <a:p>
            <a:endParaRPr lang="en-US" sz="1400" dirty="0" smtClean="0"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7867" y="5048250"/>
            <a:ext cx="312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Intel</a:t>
            </a:r>
            <a:r>
              <a:rPr lang="en-US" dirty="0"/>
              <a:t>(R) Xeon(R) CPU E5-2620 v3</a:t>
            </a:r>
          </a:p>
        </p:txBody>
      </p:sp>
    </p:spTree>
    <p:extLst>
      <p:ext uri="{BB962C8B-B14F-4D97-AF65-F5344CB8AC3E}">
        <p14:creationId xmlns:p14="http://schemas.microsoft.com/office/powerpoint/2010/main" val="290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2774"/>
            <a:ext cx="8292289" cy="38222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1400" dirty="0" smtClean="0">
              <a:cs typeface="Arial"/>
            </a:endParaRPr>
          </a:p>
          <a:p>
            <a:endParaRPr lang="en-US" sz="1400" dirty="0" smtClean="0"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7867" y="5048250"/>
            <a:ext cx="312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Intel</a:t>
            </a:r>
            <a:r>
              <a:rPr lang="en-US" dirty="0"/>
              <a:t>(R) Xeon(R) CPU E5-2620 v3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98140687"/>
              </p:ext>
            </p:extLst>
          </p:nvPr>
        </p:nvGraphicFramePr>
        <p:xfrm>
          <a:off x="127000" y="1143000"/>
          <a:ext cx="8900584" cy="3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329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2774"/>
            <a:ext cx="8292289" cy="38222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1400" dirty="0" smtClean="0">
              <a:cs typeface="Arial"/>
            </a:endParaRPr>
          </a:p>
          <a:p>
            <a:endParaRPr lang="en-US" sz="1400" dirty="0" smtClean="0"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7867" y="5048250"/>
            <a:ext cx="312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Intel</a:t>
            </a:r>
            <a:r>
              <a:rPr lang="en-US" dirty="0"/>
              <a:t>(R) Xeon(R) CPU E5-2620 v3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532620977"/>
              </p:ext>
            </p:extLst>
          </p:nvPr>
        </p:nvGraphicFramePr>
        <p:xfrm>
          <a:off x="127000" y="1143000"/>
          <a:ext cx="8900584" cy="3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715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2774"/>
            <a:ext cx="8292289" cy="38222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1400" dirty="0" smtClean="0">
              <a:cs typeface="Arial"/>
            </a:endParaRPr>
          </a:p>
          <a:p>
            <a:endParaRPr lang="en-US" sz="1400" dirty="0" smtClean="0"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7867" y="5048250"/>
            <a:ext cx="312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Intel</a:t>
            </a:r>
            <a:r>
              <a:rPr lang="en-US" dirty="0"/>
              <a:t>(R) Xeon(R) CPU E5-2620 v3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90140787"/>
              </p:ext>
            </p:extLst>
          </p:nvPr>
        </p:nvGraphicFramePr>
        <p:xfrm>
          <a:off x="127000" y="1143000"/>
          <a:ext cx="8900584" cy="3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57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2774"/>
            <a:ext cx="8292289" cy="38222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1400" dirty="0" smtClean="0">
              <a:cs typeface="Arial"/>
            </a:endParaRPr>
          </a:p>
          <a:p>
            <a:endParaRPr lang="en-US" sz="1400" dirty="0" smtClean="0"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7867" y="5048250"/>
            <a:ext cx="312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Intel</a:t>
            </a:r>
            <a:r>
              <a:rPr lang="en-US" dirty="0"/>
              <a:t>(R) Xeon(R) CPU E5-2620 v3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1385792"/>
            <a:ext cx="9083939" cy="3029479"/>
            <a:chOff x="0" y="1279958"/>
            <a:chExt cx="9083939" cy="3029479"/>
          </a:xfrm>
        </p:grpSpPr>
        <p:pic>
          <p:nvPicPr>
            <p:cNvPr id="11" name="Picture 10" descr="LOD_051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977" y="1284456"/>
              <a:ext cx="6049962" cy="3024981"/>
            </a:xfrm>
            <a:prstGeom prst="rect">
              <a:avLst/>
            </a:prstGeom>
          </p:spPr>
        </p:pic>
        <p:pic>
          <p:nvPicPr>
            <p:cNvPr id="10" name="Picture 9" descr="LOD_0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79958"/>
              <a:ext cx="6058958" cy="3029479"/>
            </a:xfrm>
            <a:prstGeom prst="rect">
              <a:avLst/>
            </a:prstGeom>
          </p:spPr>
        </p:pic>
      </p:grpSp>
      <p:pic>
        <p:nvPicPr>
          <p:cNvPr id="7" name="Picture 6" descr="LOD_025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1533" b="55894"/>
          <a:stretch/>
        </p:blipFill>
        <p:spPr>
          <a:xfrm>
            <a:off x="5968493" y="1450511"/>
            <a:ext cx="793512" cy="830792"/>
          </a:xfrm>
          <a:prstGeom prst="rect">
            <a:avLst/>
          </a:prstGeom>
        </p:spPr>
      </p:pic>
      <p:pic>
        <p:nvPicPr>
          <p:cNvPr id="8" name="Picture 7" descr="LOD_025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9" t="11533" b="55894"/>
          <a:stretch/>
        </p:blipFill>
        <p:spPr>
          <a:xfrm>
            <a:off x="6317743" y="1714390"/>
            <a:ext cx="587881" cy="6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2774"/>
            <a:ext cx="8292289" cy="3791041"/>
          </a:xfrm>
        </p:spPr>
        <p:txBody>
          <a:bodyPr>
            <a:noAutofit/>
          </a:bodyPr>
          <a:lstStyle/>
          <a:p>
            <a:r>
              <a:rPr lang="en-US" sz="2400" dirty="0" smtClean="0">
                <a:cs typeface="Arial"/>
              </a:rPr>
              <a:t>Implementing a TBB radix sort for </a:t>
            </a:r>
            <a:r>
              <a:rPr lang="en-US" sz="2400" dirty="0" err="1" smtClean="0">
                <a:cs typeface="Arial"/>
              </a:rPr>
              <a:t>int</a:t>
            </a:r>
            <a:r>
              <a:rPr lang="en-US" sz="2400" dirty="0" smtClean="0">
                <a:cs typeface="Arial"/>
              </a:rPr>
              <a:t>/float/long/double data types for better performance and scaling</a:t>
            </a:r>
          </a:p>
          <a:p>
            <a:pPr marL="0" indent="0">
              <a:buNone/>
            </a:pPr>
            <a:endParaRPr lang="en-US" sz="2400" dirty="0" smtClean="0">
              <a:cs typeface="Arial"/>
            </a:endParaRPr>
          </a:p>
          <a:p>
            <a:r>
              <a:rPr lang="en-US" sz="2400" dirty="0" smtClean="0">
                <a:cs typeface="Arial"/>
              </a:rPr>
              <a:t>Redesign of TBB </a:t>
            </a:r>
            <a:r>
              <a:rPr lang="en-US" sz="2400" dirty="0" err="1" smtClean="0">
                <a:cs typeface="Arial"/>
              </a:rPr>
              <a:t>worklet</a:t>
            </a:r>
            <a:r>
              <a:rPr lang="en-US" sz="2400" dirty="0" smtClean="0">
                <a:cs typeface="Arial"/>
              </a:rPr>
              <a:t> execution to promote compiler </a:t>
            </a:r>
            <a:r>
              <a:rPr lang="en-US" sz="2400" dirty="0" err="1" smtClean="0">
                <a:cs typeface="Arial"/>
              </a:rPr>
              <a:t>vectorization</a:t>
            </a:r>
            <a:r>
              <a:rPr lang="en-US" sz="2400" dirty="0" smtClean="0">
                <a:cs typeface="Arial"/>
              </a:rPr>
              <a:t>.</a:t>
            </a:r>
          </a:p>
          <a:p>
            <a:pPr lvl="1"/>
            <a:r>
              <a:rPr lang="en-US" sz="2000" dirty="0">
                <a:cs typeface="Arial"/>
              </a:rPr>
              <a:t>Automatic transformation of </a:t>
            </a:r>
            <a:r>
              <a:rPr lang="en-US" sz="2000" dirty="0" err="1">
                <a:cs typeface="Arial"/>
              </a:rPr>
              <a:t>aos</a:t>
            </a:r>
            <a:r>
              <a:rPr lang="en-US" sz="2000" dirty="0">
                <a:cs typeface="Arial"/>
              </a:rPr>
              <a:t> to </a:t>
            </a:r>
            <a:r>
              <a:rPr lang="en-US" sz="2000" dirty="0" err="1">
                <a:cs typeface="Arial"/>
              </a:rPr>
              <a:t>soa</a:t>
            </a:r>
            <a:r>
              <a:rPr lang="en-US" sz="2000" dirty="0">
                <a:cs typeface="Arial"/>
              </a:rPr>
              <a:t> </a:t>
            </a:r>
          </a:p>
          <a:p>
            <a:pPr lvl="1"/>
            <a:r>
              <a:rPr lang="en-US" sz="2000" dirty="0" smtClean="0">
                <a:cs typeface="Arial"/>
              </a:rPr>
              <a:t>Automatic block reads and writes</a:t>
            </a:r>
          </a:p>
        </p:txBody>
      </p:sp>
    </p:spTree>
    <p:extLst>
      <p:ext uri="{BB962C8B-B14F-4D97-AF65-F5344CB8AC3E}">
        <p14:creationId xmlns:p14="http://schemas.microsoft.com/office/powerpoint/2010/main" val="229352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Acknowledgments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research was supported by the </a:t>
            </a:r>
            <a:r>
              <a:rPr lang="en-US" dirty="0" err="1"/>
              <a:t>Exascale</a:t>
            </a:r>
            <a:r>
              <a:rPr lang="en-US" dirty="0"/>
              <a:t> </a:t>
            </a:r>
            <a:r>
              <a:rPr lang="en-US" dirty="0" smtClean="0"/>
              <a:t>Computing Project </a:t>
            </a:r>
            <a:r>
              <a:rPr lang="en-US" dirty="0"/>
              <a:t>(http://</a:t>
            </a:r>
            <a:r>
              <a:rPr lang="en-US" dirty="0" err="1"/>
              <a:t>www.exascaleproject.org</a:t>
            </a:r>
            <a:r>
              <a:rPr lang="en-US" dirty="0"/>
              <a:t>), a joint project of </a:t>
            </a:r>
            <a:r>
              <a:rPr lang="en-US" dirty="0" smtClean="0"/>
              <a:t>the U.S</a:t>
            </a:r>
            <a:r>
              <a:rPr lang="en-US" dirty="0"/>
              <a:t>. Department of Energy’s Office of Science and </a:t>
            </a:r>
            <a:r>
              <a:rPr lang="en-US" dirty="0" smtClean="0"/>
              <a:t>National Nuclear </a:t>
            </a:r>
            <a:r>
              <a:rPr lang="en-US" dirty="0"/>
              <a:t>Security Administration, responsible for delivering </a:t>
            </a:r>
            <a:r>
              <a:rPr lang="en-US" dirty="0" smtClean="0"/>
              <a:t>a capable </a:t>
            </a:r>
            <a:r>
              <a:rPr lang="en-US" dirty="0" err="1"/>
              <a:t>exascale</a:t>
            </a:r>
            <a:r>
              <a:rPr lang="en-US" dirty="0"/>
              <a:t> ecosystem, including software</a:t>
            </a:r>
            <a:r>
              <a:rPr lang="en-US" dirty="0" smtClean="0"/>
              <a:t>, applications</a:t>
            </a:r>
            <a:r>
              <a:rPr lang="en-US" dirty="0"/>
              <a:t>, and hardware technology, to support </a:t>
            </a:r>
            <a:r>
              <a:rPr lang="en-US" dirty="0" smtClean="0"/>
              <a:t>the nation’s </a:t>
            </a:r>
            <a:r>
              <a:rPr lang="en-US" dirty="0" err="1"/>
              <a:t>exascale</a:t>
            </a:r>
            <a:r>
              <a:rPr lang="en-US" dirty="0"/>
              <a:t> computing imperative.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Project </a:t>
            </a:r>
            <a:r>
              <a:rPr lang="en-US" dirty="0"/>
              <a:t>Number: 17-SC-20-SC</a:t>
            </a:r>
          </a:p>
        </p:txBody>
      </p:sp>
      <p:pic>
        <p:nvPicPr>
          <p:cNvPr id="4" name="Picture 3" descr="VTKm_Logo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02" y="344804"/>
            <a:ext cx="3412054" cy="108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stributedGPUTemp5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83" b="98211" l="390" r="99123">
                        <a14:foregroundMark x1="69493" y1="46328" x2="69493" y2="46328"/>
                        <a14:foregroundMark x1="94639" y1="55085" x2="94639" y2="55085"/>
                        <a14:foregroundMark x1="14912" y1="36911" x2="14912" y2="36911"/>
                        <a14:foregroundMark x1="81676" y1="52542" x2="81676" y2="52542"/>
                        <a14:foregroundMark x1="76608" y1="13183" x2="76608" y2="13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808" r="2534"/>
          <a:stretch>
            <a:fillRect/>
          </a:stretch>
        </p:blipFill>
        <p:spPr>
          <a:xfrm>
            <a:off x="1979810" y="3307136"/>
            <a:ext cx="4005816" cy="23195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802178"/>
            <a:ext cx="8229600" cy="2369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 single place for the visualization community to collaborate, contribute, and leverage massively threaded algorithms.</a:t>
            </a:r>
          </a:p>
          <a:p>
            <a:r>
              <a:rPr lang="en-US" sz="2000" dirty="0"/>
              <a:t>Reduce the challenges of writing highly concurrent algorithms by using data parallel algorithms</a:t>
            </a:r>
          </a:p>
          <a:p>
            <a:r>
              <a:rPr lang="en-US" sz="2000" dirty="0"/>
              <a:t>Make it easier for simulation codes to take advantage </a:t>
            </a:r>
            <a:r>
              <a:rPr lang="en-US" sz="2000" dirty="0" smtClean="0"/>
              <a:t>of these </a:t>
            </a:r>
            <a:r>
              <a:rPr lang="en-US" sz="2000" dirty="0"/>
              <a:t>parallel visualization and analysis tasks on a wide range of current and next-generation hardware.</a:t>
            </a:r>
          </a:p>
        </p:txBody>
      </p:sp>
      <p:pic>
        <p:nvPicPr>
          <p:cNvPr id="6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1" y="3534833"/>
            <a:ext cx="2472007" cy="2253609"/>
          </a:xfrm>
          <a:prstGeom prst="rect">
            <a:avLst/>
          </a:prstGeom>
          <a:noFill/>
          <a:ln>
            <a:noFill/>
          </a:ln>
          <a:effectLst>
            <a:outerShdw blurRad="63500" dist="634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Entropy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40" b="97907" l="9804" r="981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1663" y="3048001"/>
            <a:ext cx="2636686" cy="2744262"/>
          </a:xfrm>
          <a:prstGeom prst="rect">
            <a:avLst/>
          </a:prstGeom>
        </p:spPr>
      </p:pic>
      <p:pic>
        <p:nvPicPr>
          <p:cNvPr id="8" name="Picture 7" descr="SurfaceSimplification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942167"/>
            <a:ext cx="3143250" cy="2794000"/>
          </a:xfrm>
          <a:prstGeom prst="rect">
            <a:avLst/>
          </a:prstGeom>
        </p:spPr>
      </p:pic>
      <p:pic>
        <p:nvPicPr>
          <p:cNvPr id="9" name="Picture 8" descr="VTKm_Logo2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91" y="71017"/>
            <a:ext cx="2775710" cy="8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9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99" y="1290022"/>
            <a:ext cx="9132627" cy="3123109"/>
            <a:chOff x="-1587" y="1144568"/>
            <a:chExt cx="9132627" cy="2810798"/>
          </a:xfrm>
        </p:grpSpPr>
        <p:grpSp>
          <p:nvGrpSpPr>
            <p:cNvPr id="31" name="Group 30"/>
            <p:cNvGrpSpPr/>
            <p:nvPr/>
          </p:nvGrpSpPr>
          <p:grpSpPr>
            <a:xfrm>
              <a:off x="738274" y="3004392"/>
              <a:ext cx="8392766" cy="950974"/>
              <a:chOff x="294034" y="3949391"/>
              <a:chExt cx="8392766" cy="950974"/>
            </a:xfrm>
          </p:grpSpPr>
          <p:pic>
            <p:nvPicPr>
              <p:cNvPr id="32" name="Picture 31" descr="ExampleCellCenters.png"/>
              <p:cNvPicPr preferRelativeResize="0"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2376" y="3950355"/>
                <a:ext cx="1176572" cy="950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Picture 32" descr="ExampleElevation.png"/>
              <p:cNvPicPr preferRelativeResize="0"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034" y="3950355"/>
                <a:ext cx="1176572" cy="950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4" name="Picture 33" descr="ExampleWarp.png"/>
              <p:cNvPicPr preferRelativeResize="0"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7791" y="3950355"/>
                <a:ext cx="1176572" cy="950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5" name="Picture 34" descr="ExampleThreshold.png"/>
              <p:cNvPicPr preferRelativeResize="0"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8948" y="3949391"/>
                <a:ext cx="1176572" cy="950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Picture 35" descr="ExampleContour.png"/>
              <p:cNvPicPr preferRelativeResize="0"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388" y="3949391"/>
                <a:ext cx="1176572" cy="950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" name="Picture 36" descr="ExampleExtractEdges.png"/>
              <p:cNvPicPr preferRelativeResize="0"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0228" y="3949391"/>
                <a:ext cx="1176572" cy="950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Picture 37" descr="ExampleClip.png"/>
              <p:cNvPicPr preferRelativeResize="0"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6633" y="3950355"/>
                <a:ext cx="1176572" cy="9500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-1587" y="1144568"/>
              <a:ext cx="8724862" cy="2622600"/>
              <a:chOff x="-38062" y="3193546"/>
              <a:chExt cx="8724862" cy="2914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600200" y="3202617"/>
                <a:ext cx="148590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b="1" dirty="0" smtClean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CPU</a:t>
                </a:r>
                <a:endPara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467100" y="3202617"/>
                <a:ext cx="148590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b="1" dirty="0" smtClean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GPU</a:t>
                </a:r>
                <a:endPara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334000" y="3202617"/>
                <a:ext cx="148590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b="1" dirty="0" smtClean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MIC</a:t>
                </a:r>
                <a:endPara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  <p:cxnSp>
            <p:nvCxnSpPr>
              <p:cNvPr id="17" name="Straight Connector 16"/>
              <p:cNvCxnSpPr>
                <a:stCxn id="8" idx="2"/>
                <a:endCxn id="30" idx="0"/>
              </p:cNvCxnSpPr>
              <p:nvPr/>
            </p:nvCxnSpPr>
            <p:spPr>
              <a:xfrm>
                <a:off x="2343150" y="3545517"/>
                <a:ext cx="2781300" cy="5287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9" idx="2"/>
                <a:endCxn id="30" idx="0"/>
              </p:cNvCxnSpPr>
              <p:nvPr/>
            </p:nvCxnSpPr>
            <p:spPr>
              <a:xfrm>
                <a:off x="4210050" y="3545517"/>
                <a:ext cx="914400" cy="5287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30" idx="2"/>
                <a:endCxn id="37" idx="0"/>
              </p:cNvCxnSpPr>
              <p:nvPr/>
            </p:nvCxnSpPr>
            <p:spPr>
              <a:xfrm>
                <a:off x="5124450" y="4760090"/>
                <a:ext cx="3381829" cy="9029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0" idx="2"/>
                <a:endCxn id="30" idx="0"/>
              </p:cNvCxnSpPr>
              <p:nvPr/>
            </p:nvCxnSpPr>
            <p:spPr>
              <a:xfrm flipH="1">
                <a:off x="5124450" y="3545517"/>
                <a:ext cx="952500" cy="5287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0" y="3193546"/>
                <a:ext cx="160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dirty="0" smtClean="0">
                    <a:latin typeface="Calibri"/>
                  </a:rPr>
                  <a:t>Device</a:t>
                </a:r>
                <a:endParaRPr lang="en-US" dirty="0">
                  <a:latin typeface="Calibri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200900" y="3211826"/>
                <a:ext cx="148590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b="1" dirty="0" smtClean="0">
                    <a:ln w="12700">
                      <a:solidFill>
                        <a:srgbClr val="1F497D">
                          <a:satMod val="155000"/>
                        </a:srgbClr>
                      </a:solidFill>
                      <a:prstDash val="solid"/>
                    </a:ln>
                    <a:solidFill>
                      <a:srgbClr val="EEECE1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/>
                  </a:rPr>
                  <a:t>???</a:t>
                </a:r>
                <a:endParaRPr lang="en-US" b="1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endParaRPr>
              </a:p>
            </p:txBody>
          </p:sp>
          <p:cxnSp>
            <p:nvCxnSpPr>
              <p:cNvPr id="24" name="Straight Connector 23"/>
              <p:cNvCxnSpPr>
                <a:stCxn id="30" idx="2"/>
                <a:endCxn id="33" idx="0"/>
              </p:cNvCxnSpPr>
              <p:nvPr/>
            </p:nvCxnSpPr>
            <p:spPr>
              <a:xfrm flipH="1">
                <a:off x="1290085" y="4760090"/>
                <a:ext cx="3834365" cy="9040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30" idx="2"/>
                <a:endCxn id="38" idx="0"/>
              </p:cNvCxnSpPr>
              <p:nvPr/>
            </p:nvCxnSpPr>
            <p:spPr>
              <a:xfrm flipH="1">
                <a:off x="2522684" y="4760090"/>
                <a:ext cx="2601766" cy="9040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30" idx="2"/>
                <a:endCxn id="36" idx="0"/>
              </p:cNvCxnSpPr>
              <p:nvPr/>
            </p:nvCxnSpPr>
            <p:spPr>
              <a:xfrm flipH="1">
                <a:off x="3608439" y="4760090"/>
                <a:ext cx="1516011" cy="9029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30" idx="2"/>
              </p:cNvCxnSpPr>
              <p:nvPr/>
            </p:nvCxnSpPr>
            <p:spPr>
              <a:xfrm>
                <a:off x="5124450" y="4760090"/>
                <a:ext cx="685800" cy="4999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30" idx="2"/>
                <a:endCxn id="35" idx="0"/>
              </p:cNvCxnSpPr>
              <p:nvPr/>
            </p:nvCxnSpPr>
            <p:spPr>
              <a:xfrm>
                <a:off x="5124450" y="4760090"/>
                <a:ext cx="2160549" cy="9029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3" idx="2"/>
                <a:endCxn id="30" idx="0"/>
              </p:cNvCxnSpPr>
              <p:nvPr/>
            </p:nvCxnSpPr>
            <p:spPr>
              <a:xfrm flipH="1">
                <a:off x="5124450" y="3554726"/>
                <a:ext cx="2819400" cy="5195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4438650" y="407429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dirty="0" smtClean="0">
                    <a:solidFill>
                      <a:prstClr val="white"/>
                    </a:solidFill>
                    <a:latin typeface="Calibri"/>
                  </a:rPr>
                  <a:t>VTK-m</a:t>
                </a:r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-38062" y="5799769"/>
                <a:ext cx="1447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dirty="0" smtClean="0">
                    <a:latin typeface="Calibri"/>
                  </a:rPr>
                  <a:t>Algorithm</a:t>
                </a:r>
                <a:endParaRPr lang="en-US" dirty="0">
                  <a:latin typeface="Calibri"/>
                </a:endParaRPr>
              </a:p>
            </p:txBody>
          </p:sp>
        </p:grpSp>
        <p:cxnSp>
          <p:nvCxnSpPr>
            <p:cNvPr id="46" name="Straight Connector 45"/>
            <p:cNvCxnSpPr>
              <a:endCxn id="34" idx="0"/>
            </p:cNvCxnSpPr>
            <p:nvPr/>
          </p:nvCxnSpPr>
          <p:spPr>
            <a:xfrm flipH="1">
              <a:off x="4940317" y="2555422"/>
              <a:ext cx="220608" cy="4499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281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VTK-m </a:t>
            </a:r>
            <a:r>
              <a:rPr lang="en-US" sz="4400" dirty="0"/>
              <a:t>Architecture</a:t>
            </a:r>
            <a:endParaRPr lang="en-US" dirty="0"/>
          </a:p>
        </p:txBody>
      </p:sp>
      <p:sp>
        <p:nvSpPr>
          <p:cNvPr id="28" name="Rounded Rectangle 6"/>
          <p:cNvSpPr/>
          <p:nvPr/>
        </p:nvSpPr>
        <p:spPr>
          <a:xfrm>
            <a:off x="2416441" y="3994661"/>
            <a:ext cx="4038600" cy="35980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Data Parallel Algorithms</a:t>
            </a:r>
            <a:endParaRPr lang="en-US" sz="2000" kern="1200" dirty="0"/>
          </a:p>
        </p:txBody>
      </p:sp>
      <p:sp>
        <p:nvSpPr>
          <p:cNvPr id="29" name="Rounded Rectangle 10"/>
          <p:cNvSpPr/>
          <p:nvPr/>
        </p:nvSpPr>
        <p:spPr>
          <a:xfrm>
            <a:off x="2416441" y="4412912"/>
            <a:ext cx="4038600" cy="3594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 smtClean="0"/>
              <a:t>Arrays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33399" y="1303545"/>
            <a:ext cx="8105187" cy="3484759"/>
            <a:chOff x="533400" y="1303545"/>
            <a:chExt cx="7065654" cy="3132667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5574010" y="1303545"/>
              <a:ext cx="1041603" cy="3132667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Execution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1535410" y="1303545"/>
              <a:ext cx="1041603" cy="3132667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Control</a:t>
              </a:r>
            </a:p>
          </p:txBody>
        </p:sp>
        <p:sp>
          <p:nvSpPr>
            <p:cNvPr id="37" name="Rounded Rectangle 4"/>
            <p:cNvSpPr/>
            <p:nvPr/>
          </p:nvSpPr>
          <p:spPr>
            <a:xfrm>
              <a:off x="4629099" y="1896211"/>
              <a:ext cx="2950854" cy="4160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err="1" smtClean="0"/>
                <a:t>Worklets</a:t>
              </a:r>
              <a:endParaRPr lang="en-US" sz="2400" kern="1200" dirty="0"/>
            </a:p>
          </p:txBody>
        </p:sp>
        <p:sp>
          <p:nvSpPr>
            <p:cNvPr id="40" name="Rounded Rectangle 4"/>
            <p:cNvSpPr/>
            <p:nvPr/>
          </p:nvSpPr>
          <p:spPr>
            <a:xfrm>
              <a:off x="533400" y="1896211"/>
              <a:ext cx="2971799" cy="4160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Filters</a:t>
              </a:r>
              <a:endParaRPr lang="en-US" sz="2400" kern="1200" dirty="0"/>
            </a:p>
          </p:txBody>
        </p:sp>
        <p:sp>
          <p:nvSpPr>
            <p:cNvPr id="16" name="Rounded Rectangle 4"/>
            <p:cNvSpPr/>
            <p:nvPr/>
          </p:nvSpPr>
          <p:spPr>
            <a:xfrm>
              <a:off x="533400" y="2488879"/>
              <a:ext cx="2950854" cy="4160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Control </a:t>
              </a:r>
              <a:r>
                <a:rPr lang="en-US" sz="2400" kern="1200" dirty="0" err="1" smtClean="0"/>
                <a:t>DataModel</a:t>
              </a:r>
              <a:endParaRPr lang="en-US" sz="2400" kern="1200" dirty="0"/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4648200" y="2488879"/>
              <a:ext cx="2950854" cy="4160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algn="ctr"/>
              <a:r>
                <a:rPr lang="en-US" sz="2400" dirty="0"/>
                <a:t>Execution </a:t>
              </a:r>
              <a:r>
                <a:rPr lang="en-US" sz="2400" dirty="0" err="1"/>
                <a:t>DataModel</a:t>
              </a:r>
              <a:endParaRPr lang="en-US" sz="24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1AF21-10CC-4D4A-9F3F-477004B24A1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3" name="Picture 32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32" y="1672245"/>
            <a:ext cx="390733" cy="447931"/>
          </a:xfrm>
          <a:prstGeom prst="rect">
            <a:avLst/>
          </a:prstGeom>
        </p:spPr>
      </p:pic>
      <p:sp>
        <p:nvSpPr>
          <p:cNvPr id="44" name="U-Turn Arrow 43"/>
          <p:cNvSpPr/>
          <p:nvPr/>
        </p:nvSpPr>
        <p:spPr>
          <a:xfrm>
            <a:off x="3280419" y="1389524"/>
            <a:ext cx="2725546" cy="565441"/>
          </a:xfrm>
          <a:prstGeom prst="utur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U-Turn Arrow 45"/>
          <p:cNvSpPr/>
          <p:nvPr/>
        </p:nvSpPr>
        <p:spPr>
          <a:xfrm rot="10800000">
            <a:off x="3325292" y="3120366"/>
            <a:ext cx="2684437" cy="565441"/>
          </a:xfrm>
          <a:prstGeom prst="utur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Capture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6019" y="1200823"/>
            <a:ext cx="1667510" cy="1524000"/>
          </a:xfrm>
          <a:prstGeom prst="rect">
            <a:avLst/>
          </a:prstGeom>
        </p:spPr>
      </p:pic>
      <p:pic>
        <p:nvPicPr>
          <p:cNvPr id="23" name="Picture 22" descr="Clip.png"/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6441" y="2938875"/>
            <a:ext cx="1229419" cy="11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6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38" y="2161674"/>
            <a:ext cx="219075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76318"/>
            <a:ext cx="1066800" cy="4959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  <a:solidFill>
            <a:srgbClr val="F75D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Rendering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  <a:solidFill>
            <a:srgbClr val="F75D0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1" y="1363797"/>
            <a:ext cx="1098007" cy="549003"/>
          </a:xfrm>
          <a:prstGeom prst="rect">
            <a:avLst/>
          </a:prstGeom>
          <a:solidFill>
            <a:srgbClr val="F75D07">
              <a:alpha val="0"/>
            </a:srgbClr>
          </a:solidFill>
        </p:spPr>
      </p:pic>
      <p:sp>
        <p:nvSpPr>
          <p:cNvPr id="32" name="Rectangle 31"/>
          <p:cNvSpPr/>
          <p:nvPr/>
        </p:nvSpPr>
        <p:spPr>
          <a:xfrm>
            <a:off x="6292851" y="3026005"/>
            <a:ext cx="2564953" cy="3513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013253" y="3139722"/>
            <a:ext cx="742950" cy="174978"/>
          </a:xfrm>
          <a:prstGeom prst="rect">
            <a:avLst/>
          </a:prstGeom>
          <a:solidFill>
            <a:srgbClr val="F75D07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urved Connector 35"/>
          <p:cNvCxnSpPr>
            <a:stCxn id="33" idx="0"/>
            <a:endCxn id="29" idx="3"/>
          </p:cNvCxnSpPr>
          <p:nvPr/>
        </p:nvCxnSpPr>
        <p:spPr>
          <a:xfrm rot="16200000" flipV="1">
            <a:off x="7251653" y="2006647"/>
            <a:ext cx="1501422" cy="764728"/>
          </a:xfrm>
          <a:prstGeom prst="curvedConnector2">
            <a:avLst/>
          </a:prstGeom>
          <a:ln>
            <a:solidFill>
              <a:srgbClr val="F75D07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8" idx="3"/>
            <a:endCxn id="29" idx="1"/>
          </p:cNvCxnSpPr>
          <p:nvPr/>
        </p:nvCxnSpPr>
        <p:spPr>
          <a:xfrm flipV="1">
            <a:off x="5349240" y="1638300"/>
            <a:ext cx="1051560" cy="990600"/>
          </a:xfrm>
          <a:prstGeom prst="curvedConnector3">
            <a:avLst>
              <a:gd name="adj1" fmla="val 50000"/>
            </a:avLst>
          </a:prstGeom>
          <a:ln>
            <a:solidFill>
              <a:srgbClr val="F75D07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971800" y="18669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514600" y="2324100"/>
            <a:ext cx="1143000" cy="1353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2476500"/>
            <a:ext cx="1219200" cy="2438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191" y="2147877"/>
            <a:ext cx="1074615" cy="419100"/>
          </a:xfrm>
          <a:prstGeom prst="rect">
            <a:avLst/>
          </a:prstGeom>
        </p:spPr>
      </p:pic>
      <p:pic>
        <p:nvPicPr>
          <p:cNvPr id="9" name="Picture 8" descr="Screen Shot 2015-11-11 at 2.38.52 PM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" y="108002"/>
            <a:ext cx="2182301" cy="1536601"/>
          </a:xfrm>
          <a:prstGeom prst="rect">
            <a:avLst/>
          </a:prstGeom>
        </p:spPr>
      </p:pic>
      <p:pic>
        <p:nvPicPr>
          <p:cNvPr id="39" name="Picture 3" descr="C:\Users\acbauer\Documents\Downloads\PV_Catalys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4466168"/>
            <a:ext cx="2052034" cy="7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hape 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66800" y="1516946"/>
            <a:ext cx="1847850" cy="65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ameoflif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92851" y="3377373"/>
            <a:ext cx="2564953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3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2775"/>
            <a:ext cx="5118100" cy="3771636"/>
          </a:xfrm>
        </p:spPr>
        <p:txBody>
          <a:bodyPr>
            <a:noAutofit/>
          </a:bodyPr>
          <a:lstStyle/>
          <a:p>
            <a:r>
              <a:rPr lang="en-US" sz="1800" dirty="0" smtClean="0">
                <a:cs typeface="Arial"/>
              </a:rPr>
              <a:t>Cell Average</a:t>
            </a:r>
          </a:p>
          <a:p>
            <a:r>
              <a:rPr lang="en-US" sz="1800" dirty="0" smtClean="0">
                <a:cs typeface="Arial"/>
              </a:rPr>
              <a:t>Clean Grid</a:t>
            </a:r>
          </a:p>
          <a:p>
            <a:r>
              <a:rPr lang="en-US" sz="1800" dirty="0" smtClean="0">
                <a:cs typeface="Arial"/>
              </a:rPr>
              <a:t>Clip by Field or Implicit Function</a:t>
            </a:r>
          </a:p>
          <a:p>
            <a:r>
              <a:rPr lang="en-US" sz="1800" dirty="0" smtClean="0">
                <a:cs typeface="Arial"/>
              </a:rPr>
              <a:t>External Faces</a:t>
            </a:r>
          </a:p>
          <a:p>
            <a:r>
              <a:rPr lang="en-US" sz="1800" dirty="0" smtClean="0">
                <a:cs typeface="Arial"/>
              </a:rPr>
              <a:t>Extract Geometry, Points, Structured</a:t>
            </a:r>
          </a:p>
          <a:p>
            <a:r>
              <a:rPr lang="en-US" sz="1800" dirty="0" smtClean="0">
                <a:cs typeface="Arial"/>
              </a:rPr>
              <a:t>Gradient </a:t>
            </a:r>
          </a:p>
          <a:p>
            <a:pPr lvl="1"/>
            <a:r>
              <a:rPr lang="en-US" sz="1800" dirty="0" smtClean="0">
                <a:cs typeface="Arial"/>
              </a:rPr>
              <a:t>Divergence, </a:t>
            </a:r>
            <a:r>
              <a:rPr lang="en-US" sz="1800" dirty="0" err="1" smtClean="0">
                <a:cs typeface="Arial"/>
              </a:rPr>
              <a:t>Vorticity</a:t>
            </a:r>
            <a:r>
              <a:rPr lang="en-US" sz="1800" dirty="0" smtClean="0">
                <a:cs typeface="Arial"/>
              </a:rPr>
              <a:t>, and </a:t>
            </a:r>
            <a:r>
              <a:rPr lang="en-US" sz="1800" dirty="0" err="1" smtClean="0">
                <a:cs typeface="Arial"/>
              </a:rPr>
              <a:t>Qcriterion</a:t>
            </a:r>
            <a:endParaRPr lang="en-US" sz="1800" dirty="0" smtClean="0">
              <a:cs typeface="Arial"/>
            </a:endParaRPr>
          </a:p>
          <a:p>
            <a:pPr lvl="1"/>
            <a:r>
              <a:rPr lang="en-US" sz="1800" dirty="0" smtClean="0">
                <a:cs typeface="Arial"/>
              </a:rPr>
              <a:t>Fast paths for ‘</a:t>
            </a:r>
            <a:r>
              <a:rPr lang="en-US" sz="1800" dirty="0" err="1" smtClean="0">
                <a:cs typeface="Arial"/>
              </a:rPr>
              <a:t>StructuredGrids</a:t>
            </a:r>
            <a:r>
              <a:rPr lang="en-US" sz="1800" dirty="0" smtClean="0">
                <a:cs typeface="Arial"/>
              </a:rPr>
              <a:t>’, and ‘</a:t>
            </a:r>
            <a:r>
              <a:rPr lang="en-US" sz="1800" dirty="0" err="1" smtClean="0">
                <a:cs typeface="Arial"/>
              </a:rPr>
              <a:t>ImageData</a:t>
            </a:r>
            <a:r>
              <a:rPr lang="en-US" sz="1800" dirty="0" smtClean="0">
                <a:cs typeface="Arial"/>
              </a:rPr>
              <a:t>’</a:t>
            </a:r>
            <a:endParaRPr lang="en-US" sz="1800" dirty="0">
              <a:cs typeface="Arial"/>
            </a:endParaRPr>
          </a:p>
          <a:p>
            <a:r>
              <a:rPr lang="en-US" sz="1800" dirty="0" smtClean="0">
                <a:cs typeface="Arial"/>
              </a:rPr>
              <a:t>Histogram</a:t>
            </a:r>
          </a:p>
          <a:p>
            <a:r>
              <a:rPr lang="en-US" sz="1800" dirty="0">
                <a:cs typeface="Arial"/>
              </a:rPr>
              <a:t>Marching Cubes</a:t>
            </a:r>
          </a:p>
          <a:p>
            <a:pPr lvl="1"/>
            <a:r>
              <a:rPr lang="en-US" sz="1800" dirty="0">
                <a:cs typeface="Arial"/>
              </a:rPr>
              <a:t>Hex and Voxel only</a:t>
            </a:r>
          </a:p>
          <a:p>
            <a:endParaRPr lang="en-US" sz="1800" dirty="0" smtClean="0"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34" l="1000" r="99500">
                        <a14:foregroundMark x1="13750" y1="82771" x2="13750" y2="82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76" y="136209"/>
            <a:ext cx="2818474" cy="2860231"/>
          </a:xfrm>
          <a:prstGeom prst="rect">
            <a:avLst/>
          </a:prstGeom>
        </p:spPr>
      </p:pic>
      <p:pic>
        <p:nvPicPr>
          <p:cNvPr id="4" name="Picture 3" descr="Screen Shot 2017-08-30 at 9.54.13 A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47" b="97513" l="3407" r="943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50" y="2911774"/>
            <a:ext cx="3270300" cy="25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Filters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0500" y="1061421"/>
            <a:ext cx="4114800" cy="37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cs typeface="Arial"/>
              </a:rPr>
              <a:t>Mask Points</a:t>
            </a:r>
          </a:p>
          <a:p>
            <a:r>
              <a:rPr lang="en-US" sz="1800" dirty="0" smtClean="0">
                <a:cs typeface="Arial"/>
              </a:rPr>
              <a:t>Point Average</a:t>
            </a:r>
          </a:p>
          <a:p>
            <a:r>
              <a:rPr lang="en-US" sz="1800" dirty="0" smtClean="0">
                <a:cs typeface="Arial"/>
              </a:rPr>
              <a:t>Point Elevation</a:t>
            </a:r>
          </a:p>
          <a:p>
            <a:r>
              <a:rPr lang="en-US" sz="1800" dirty="0" smtClean="0">
                <a:cs typeface="Arial"/>
              </a:rPr>
              <a:t>Surface </a:t>
            </a:r>
            <a:r>
              <a:rPr lang="en-US" sz="1800" dirty="0" err="1" smtClean="0">
                <a:cs typeface="Arial"/>
              </a:rPr>
              <a:t>Normals</a:t>
            </a:r>
            <a:endParaRPr lang="en-US" sz="1800" dirty="0" smtClean="0">
              <a:cs typeface="Arial"/>
            </a:endParaRPr>
          </a:p>
          <a:p>
            <a:pPr lvl="1"/>
            <a:r>
              <a:rPr lang="en-US" sz="1800" dirty="0" smtClean="0">
                <a:cs typeface="Arial"/>
              </a:rPr>
              <a:t>Faceted</a:t>
            </a:r>
          </a:p>
          <a:p>
            <a:pPr lvl="1"/>
            <a:r>
              <a:rPr lang="en-US" sz="1800" dirty="0" smtClean="0">
                <a:cs typeface="Arial"/>
              </a:rPr>
              <a:t>Smooth</a:t>
            </a:r>
          </a:p>
          <a:p>
            <a:r>
              <a:rPr lang="en-US" sz="1800" dirty="0" err="1" smtClean="0">
                <a:cs typeface="Arial"/>
              </a:rPr>
              <a:t>Tetrahedralize</a:t>
            </a:r>
            <a:endParaRPr lang="en-US" sz="1800" dirty="0" smtClean="0">
              <a:cs typeface="Arial"/>
            </a:endParaRPr>
          </a:p>
          <a:p>
            <a:r>
              <a:rPr lang="en-US" sz="1800" dirty="0" smtClean="0">
                <a:cs typeface="Arial"/>
              </a:rPr>
              <a:t>Threshold</a:t>
            </a:r>
          </a:p>
          <a:p>
            <a:r>
              <a:rPr lang="en-US" sz="1800" dirty="0" smtClean="0">
                <a:cs typeface="Arial"/>
              </a:rPr>
              <a:t>Triangulate</a:t>
            </a:r>
          </a:p>
          <a:p>
            <a:r>
              <a:rPr lang="en-US" sz="1800" dirty="0" smtClean="0">
                <a:cs typeface="Arial"/>
              </a:rPr>
              <a:t>Vertex Clustering</a:t>
            </a:r>
          </a:p>
          <a:p>
            <a:pPr lvl="1"/>
            <a:r>
              <a:rPr lang="en-US" sz="1800" dirty="0" smtClean="0">
                <a:cs typeface="Arial"/>
              </a:rPr>
              <a:t>Surface Simplification</a:t>
            </a:r>
          </a:p>
          <a:p>
            <a:endParaRPr lang="en-US" sz="1800" dirty="0" smtClean="0"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4000" y="1181365"/>
            <a:ext cx="2400574" cy="2131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4000" y="2974703"/>
            <a:ext cx="2400574" cy="2131659"/>
          </a:xfrm>
          <a:prstGeom prst="rect">
            <a:avLst/>
          </a:prstGeom>
        </p:spPr>
      </p:pic>
      <p:pic>
        <p:nvPicPr>
          <p:cNvPr id="3" name="Picture 2" descr="Screen Shot 2017-08-30 at 9.58.2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638" y="1150055"/>
            <a:ext cx="2635186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079667"/>
            <a:ext cx="6315325" cy="418522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/>
          <p:nvPr/>
        </p:nvSpPr>
        <p:spPr>
          <a:xfrm>
            <a:off x="6806726" y="1858001"/>
            <a:ext cx="770100" cy="43233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Reader</a:t>
            </a:r>
          </a:p>
        </p:txBody>
      </p:sp>
      <p:sp>
        <p:nvSpPr>
          <p:cNvPr id="477" name="Shape 477"/>
          <p:cNvSpPr/>
          <p:nvPr/>
        </p:nvSpPr>
        <p:spPr>
          <a:xfrm>
            <a:off x="6806726" y="2560288"/>
            <a:ext cx="770100" cy="432333"/>
          </a:xfrm>
          <a:prstGeom prst="rect">
            <a:avLst/>
          </a:prstGeom>
          <a:solidFill>
            <a:srgbClr val="F75D07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</a:p>
        </p:txBody>
      </p:sp>
      <p:sp>
        <p:nvSpPr>
          <p:cNvPr id="478" name="Shape 478"/>
          <p:cNvSpPr/>
          <p:nvPr/>
        </p:nvSpPr>
        <p:spPr>
          <a:xfrm>
            <a:off x="6806726" y="3262575"/>
            <a:ext cx="770100" cy="432333"/>
          </a:xfrm>
          <a:prstGeom prst="rect">
            <a:avLst/>
          </a:prstGeom>
          <a:solidFill>
            <a:srgbClr val="F75D07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</a:p>
        </p:txBody>
      </p:sp>
      <p:sp>
        <p:nvSpPr>
          <p:cNvPr id="479" name="Shape 479"/>
          <p:cNvSpPr/>
          <p:nvPr/>
        </p:nvSpPr>
        <p:spPr>
          <a:xfrm>
            <a:off x="6806726" y="3964861"/>
            <a:ext cx="770100" cy="43233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F75D0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Rendering</a:t>
            </a:r>
          </a:p>
        </p:txBody>
      </p:sp>
      <p:sp>
        <p:nvSpPr>
          <p:cNvPr id="480" name="Shape 480"/>
          <p:cNvSpPr/>
          <p:nvPr/>
        </p:nvSpPr>
        <p:spPr>
          <a:xfrm>
            <a:off x="8276139" y="2955449"/>
            <a:ext cx="810600" cy="432333"/>
          </a:xfrm>
          <a:prstGeom prst="rect">
            <a:avLst/>
          </a:prstGeom>
          <a:solidFill>
            <a:srgbClr val="F75D07"/>
          </a:solidFill>
          <a:ln w="25400" cap="flat" cmpd="sng">
            <a:solidFill>
              <a:srgbClr val="8C3A38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2339" y="2998409"/>
            <a:ext cx="730200" cy="389333"/>
          </a:xfrm>
          <a:prstGeom prst="rect">
            <a:avLst/>
          </a:prstGeom>
          <a:solidFill>
            <a:srgbClr val="F75D07">
              <a:alpha val="0"/>
            </a:srgbClr>
          </a:solidFill>
          <a:ln>
            <a:noFill/>
          </a:ln>
        </p:spPr>
      </p:pic>
      <p:cxnSp>
        <p:nvCxnSpPr>
          <p:cNvPr id="482" name="Shape 482"/>
          <p:cNvCxnSpPr>
            <a:stCxn id="480" idx="1"/>
            <a:endCxn id="477" idx="3"/>
          </p:cNvCxnSpPr>
          <p:nvPr/>
        </p:nvCxnSpPr>
        <p:spPr>
          <a:xfrm rot="10800000">
            <a:off x="7576839" y="2776616"/>
            <a:ext cx="699300" cy="3950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75D07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483" name="Shape 483"/>
          <p:cNvCxnSpPr>
            <a:endCxn id="478" idx="3"/>
          </p:cNvCxnSpPr>
          <p:nvPr/>
        </p:nvCxnSpPr>
        <p:spPr>
          <a:xfrm flipH="1">
            <a:off x="7576826" y="3171408"/>
            <a:ext cx="644400" cy="307333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75D07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484" name="Shape 484"/>
          <p:cNvCxnSpPr>
            <a:stCxn id="480" idx="1"/>
            <a:endCxn id="479" idx="3"/>
          </p:cNvCxnSpPr>
          <p:nvPr/>
        </p:nvCxnSpPr>
        <p:spPr>
          <a:xfrm flipH="1">
            <a:off x="7576839" y="3171616"/>
            <a:ext cx="699300" cy="1009333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75D07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cxnSp>
        <p:nvCxnSpPr>
          <p:cNvPr id="485" name="Shape 485"/>
          <p:cNvCxnSpPr/>
          <p:nvPr/>
        </p:nvCxnSpPr>
        <p:spPr>
          <a:xfrm>
            <a:off x="7191830" y="2290218"/>
            <a:ext cx="0" cy="270000"/>
          </a:xfrm>
          <a:prstGeom prst="straightConnector1">
            <a:avLst/>
          </a:prstGeom>
          <a:noFill/>
          <a:ln w="25400" cap="flat" cmpd="sng">
            <a:solidFill>
              <a:srgbClr val="F75D07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86" name="Shape 486"/>
          <p:cNvCxnSpPr/>
          <p:nvPr/>
        </p:nvCxnSpPr>
        <p:spPr>
          <a:xfrm>
            <a:off x="7184665" y="2992484"/>
            <a:ext cx="0" cy="270000"/>
          </a:xfrm>
          <a:prstGeom prst="straightConnector1">
            <a:avLst/>
          </a:prstGeom>
          <a:noFill/>
          <a:ln w="25400" cap="flat" cmpd="sng">
            <a:solidFill>
              <a:srgbClr val="F75D07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87" name="Shape 487"/>
          <p:cNvCxnSpPr/>
          <p:nvPr/>
        </p:nvCxnSpPr>
        <p:spPr>
          <a:xfrm>
            <a:off x="7191830" y="3694810"/>
            <a:ext cx="0" cy="270000"/>
          </a:xfrm>
          <a:prstGeom prst="straightConnector1">
            <a:avLst/>
          </a:prstGeom>
          <a:noFill/>
          <a:ln w="25400" cap="flat" cmpd="sng">
            <a:solidFill>
              <a:srgbClr val="F75D07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488" name="Shape 4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4050" y="2979012"/>
            <a:ext cx="714600" cy="2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179" y="290391"/>
            <a:ext cx="972300" cy="518333"/>
          </a:xfrm>
          <a:prstGeom prst="rect">
            <a:avLst/>
          </a:prstGeom>
          <a:solidFill>
            <a:srgbClr val="F75D07">
              <a:alpha val="0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19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Execution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2775"/>
            <a:ext cx="8292289" cy="2547012"/>
          </a:xfrm>
        </p:spPr>
        <p:txBody>
          <a:bodyPr>
            <a:noAutofit/>
          </a:bodyPr>
          <a:lstStyle/>
          <a:p>
            <a:r>
              <a:rPr lang="en-US" sz="2000" dirty="0" smtClean="0">
                <a:cs typeface="Arial"/>
              </a:rPr>
              <a:t>Portability must come with good performance to be advantageous</a:t>
            </a:r>
          </a:p>
          <a:p>
            <a:r>
              <a:rPr lang="en-US" sz="2000" dirty="0" smtClean="0">
                <a:cs typeface="Arial"/>
              </a:rPr>
              <a:t>VTK-m looks at performance from two perspectives</a:t>
            </a:r>
          </a:p>
          <a:p>
            <a:pPr lvl="1"/>
            <a:r>
              <a:rPr lang="en-US" sz="1600" dirty="0" smtClean="0">
                <a:cs typeface="Arial"/>
              </a:rPr>
              <a:t>Algorithmic performance</a:t>
            </a:r>
          </a:p>
          <a:p>
            <a:pPr lvl="1"/>
            <a:r>
              <a:rPr lang="en-US" sz="1600" dirty="0" smtClean="0">
                <a:cs typeface="Arial"/>
              </a:rPr>
              <a:t>Data parallel primitive performance</a:t>
            </a:r>
          </a:p>
        </p:txBody>
      </p:sp>
      <p:pic>
        <p:nvPicPr>
          <p:cNvPr id="8" name="Picture 7" descr="radix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55" y="2509978"/>
            <a:ext cx="4631448" cy="2602874"/>
          </a:xfrm>
          <a:prstGeom prst="rect">
            <a:avLst/>
          </a:prstGeom>
        </p:spPr>
      </p:pic>
      <p:pic>
        <p:nvPicPr>
          <p:cNvPr id="9" name="Picture 8" descr="Screen Shot 2017-08-30 at 9.54.13 A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47" b="97513" l="3407" r="943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0" y="2425688"/>
            <a:ext cx="3270300" cy="25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0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itware Slide Template 16-9 -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Kitware Slide Template 16-9 - 2017.potx</Template>
  <TotalTime>18016</TotalTime>
  <Words>829</Words>
  <Application>Microsoft Macintosh PowerPoint</Application>
  <PresentationFormat>On-screen Show (16:10)</PresentationFormat>
  <Paragraphs>130</Paragraphs>
  <Slides>18</Slides>
  <Notes>15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Kitware Slide Template 16-9 - 2017</vt:lpstr>
      <vt:lpstr>PowerPoint Presentation</vt:lpstr>
      <vt:lpstr>PowerPoint Presentation</vt:lpstr>
      <vt:lpstr>PowerPoint Presentation</vt:lpstr>
      <vt:lpstr>VTK-m Architecture</vt:lpstr>
      <vt:lpstr>PowerPoint Presentation</vt:lpstr>
      <vt:lpstr>VTK-m Filters</vt:lpstr>
      <vt:lpstr>VTK-m Filters</vt:lpstr>
      <vt:lpstr>PowerPoint Presentation</vt:lpstr>
      <vt:lpstr>VTK-m Execution Performance</vt:lpstr>
      <vt:lpstr>Gradient Performance</vt:lpstr>
      <vt:lpstr>Level of Detail Performance</vt:lpstr>
      <vt:lpstr>Level of Detail Performance</vt:lpstr>
      <vt:lpstr>Level of Detail Performance</vt:lpstr>
      <vt:lpstr>Level of Detail Performance</vt:lpstr>
      <vt:lpstr>Level of Detail Performance</vt:lpstr>
      <vt:lpstr>Level of Detail Performance</vt:lpstr>
      <vt:lpstr>On Going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Kitware Slide Template</dc:title>
  <cp:lastModifiedBy>Robert Maynard</cp:lastModifiedBy>
  <cp:revision>772</cp:revision>
  <dcterms:modified xsi:type="dcterms:W3CDTF">2017-11-11T19:52:35Z</dcterms:modified>
</cp:coreProperties>
</file>